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24" roundtripDataSignature="AMtx7mi/W+T0wfdSk030BPC/ssODrBc9L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11" Type="http://schemas.openxmlformats.org/officeDocument/2006/relationships/slide" Target="slides/slide7.xml"/><Relationship Id="rId22" Type="http://schemas.openxmlformats.org/officeDocument/2006/relationships/slide" Target="slides/slide18.xml"/><Relationship Id="rId10" Type="http://schemas.openxmlformats.org/officeDocument/2006/relationships/slide" Target="slides/slide6.xml"/><Relationship Id="rId21" Type="http://schemas.openxmlformats.org/officeDocument/2006/relationships/slide" Target="slides/slide17.xml"/><Relationship Id="rId13" Type="http://schemas.openxmlformats.org/officeDocument/2006/relationships/slide" Target="slides/slide9.xml"/><Relationship Id="rId24" Type="http://customschemas.google.com/relationships/presentationmetadata" Target="metadata"/><Relationship Id="rId12" Type="http://schemas.openxmlformats.org/officeDocument/2006/relationships/slide" Target="slides/slide8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6" Type="http://schemas.openxmlformats.org/officeDocument/2006/relationships/slide" Target="slides/slide2.xml"/><Relationship Id="rId18" Type="http://schemas.openxmlformats.org/officeDocument/2006/relationships/slide" Target="slides/slide14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5" name="Google Shape;235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RMSE smaller for test than train set?</a:t>
            </a:r>
            <a:endParaRPr/>
          </a:p>
        </p:txBody>
      </p:sp>
      <p:sp>
        <p:nvSpPr>
          <p:cNvPr id="236" name="Google Shape;236;p1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2" name="Google Shape;152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Include vertical axis label</a:t>
            </a:r>
            <a:endParaRPr/>
          </a:p>
        </p:txBody>
      </p:sp>
      <p:sp>
        <p:nvSpPr>
          <p:cNvPr id="153" name="Google Shape;153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3" name="Google Shape;163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Please provide a better title. Vertical axis title</a:t>
            </a:r>
            <a:endParaRPr/>
          </a:p>
        </p:txBody>
      </p:sp>
      <p:sp>
        <p:nvSpPr>
          <p:cNvPr id="164" name="Google Shape;164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2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2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2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3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31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4" name="Google Shape;74;p3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3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31"/>
          <p:cNvSpPr txBox="1"/>
          <p:nvPr/>
        </p:nvSpPr>
        <p:spPr>
          <a:xfrm>
            <a:off x="10268174" y="182562"/>
            <a:ext cx="1344706" cy="42524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32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32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0" name="Google Shape;80;p3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3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32"/>
          <p:cNvSpPr txBox="1"/>
          <p:nvPr/>
        </p:nvSpPr>
        <p:spPr>
          <a:xfrm>
            <a:off x="10268174" y="182562"/>
            <a:ext cx="1344706" cy="42524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2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5DBE5"/>
              </a:buClr>
              <a:buSzPts val="4400"/>
              <a:buFont typeface="Calibri"/>
              <a:buNone/>
              <a:defRPr b="1" cap="none">
                <a:solidFill>
                  <a:srgbClr val="D5DBE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2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" name="Google Shape;23;p2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23"/>
          <p:cNvSpPr txBox="1"/>
          <p:nvPr/>
        </p:nvSpPr>
        <p:spPr>
          <a:xfrm>
            <a:off x="10268174" y="182562"/>
            <a:ext cx="1344706" cy="42524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24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24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9" name="Google Shape;29;p2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2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24"/>
          <p:cNvSpPr txBox="1"/>
          <p:nvPr>
            <p:ph idx="12" type="sldNum"/>
          </p:nvPr>
        </p:nvSpPr>
        <p:spPr>
          <a:xfrm>
            <a:off x="10268174" y="182562"/>
            <a:ext cx="1344706" cy="42524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2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25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5" name="Google Shape;35;p25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2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2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5"/>
          <p:cNvSpPr txBox="1"/>
          <p:nvPr/>
        </p:nvSpPr>
        <p:spPr>
          <a:xfrm>
            <a:off x="10268174" y="182562"/>
            <a:ext cx="1344706" cy="42524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26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26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2" name="Google Shape;42;p26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3" name="Google Shape;43;p26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4" name="Google Shape;44;p26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5" name="Google Shape;45;p2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2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6"/>
          <p:cNvSpPr txBox="1"/>
          <p:nvPr>
            <p:ph idx="12" type="sldNum"/>
          </p:nvPr>
        </p:nvSpPr>
        <p:spPr>
          <a:xfrm>
            <a:off x="10268174" y="182562"/>
            <a:ext cx="1344706" cy="42524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2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2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2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7"/>
          <p:cNvSpPr txBox="1"/>
          <p:nvPr/>
        </p:nvSpPr>
        <p:spPr>
          <a:xfrm>
            <a:off x="10268174" y="182562"/>
            <a:ext cx="1344706" cy="42524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2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8"/>
          <p:cNvSpPr txBox="1"/>
          <p:nvPr/>
        </p:nvSpPr>
        <p:spPr>
          <a:xfrm>
            <a:off x="10268174" y="182562"/>
            <a:ext cx="1344706" cy="42524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29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0" name="Google Shape;60;p29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1" name="Google Shape;61;p2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2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9"/>
          <p:cNvSpPr txBox="1"/>
          <p:nvPr/>
        </p:nvSpPr>
        <p:spPr>
          <a:xfrm>
            <a:off x="10268174" y="182562"/>
            <a:ext cx="1344706" cy="42524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30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7" name="Google Shape;67;p30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8" name="Google Shape;68;p3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3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30"/>
          <p:cNvSpPr txBox="1"/>
          <p:nvPr/>
        </p:nvSpPr>
        <p:spPr>
          <a:xfrm>
            <a:off x="10268174" y="182562"/>
            <a:ext cx="1344706" cy="42524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2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Relationship Id="rId4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1.png"/><Relationship Id="rId6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17.jpg"/><Relationship Id="rId5" Type="http://schemas.openxmlformats.org/officeDocument/2006/relationships/image" Target="../media/image5.jpg"/><Relationship Id="rId6" Type="http://schemas.openxmlformats.org/officeDocument/2006/relationships/image" Target="../media/image21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"/>
          <p:cNvSpPr/>
          <p:nvPr/>
        </p:nvSpPr>
        <p:spPr>
          <a:xfrm>
            <a:off x="-1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Street Lights" id="88" name="Google Shape;88;p1"/>
          <p:cNvPicPr preferRelativeResize="0"/>
          <p:nvPr/>
        </p:nvPicPr>
        <p:blipFill rotWithShape="1">
          <a:blip r:embed="rId3">
            <a:alphaModFix/>
          </a:blip>
          <a:srcRect b="285" l="0" r="1" t="0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"/>
          <p:cNvSpPr/>
          <p:nvPr/>
        </p:nvSpPr>
        <p:spPr>
          <a:xfrm>
            <a:off x="0" y="2207602"/>
            <a:ext cx="12191999" cy="3162146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4901"/>
                </a:srgbClr>
              </a:gs>
              <a:gs pos="50000">
                <a:srgbClr val="000000">
                  <a:alpha val="29803"/>
                </a:srgbClr>
              </a:gs>
              <a:gs pos="75000">
                <a:srgbClr val="000000">
                  <a:alpha val="14901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1"/>
          <p:cNvSpPr txBox="1"/>
          <p:nvPr>
            <p:ph type="ctrTitle"/>
          </p:nvPr>
        </p:nvSpPr>
        <p:spPr>
          <a:xfrm>
            <a:off x="1097280" y="325550"/>
            <a:ext cx="10058400" cy="3574778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Calibri"/>
              <a:buNone/>
            </a:pPr>
            <a:r>
              <a:rPr b="1" lang="en-US" sz="5200">
                <a:solidFill>
                  <a:srgbClr val="FFFFFF"/>
                </a:solidFill>
              </a:rPr>
              <a:t>Traffic Predictive Analytics using Computer Vision and Time Series Techniques</a:t>
            </a:r>
            <a:endParaRPr b="1" sz="5200">
              <a:solidFill>
                <a:srgbClr val="FFFFFF"/>
              </a:solidFill>
            </a:endParaRPr>
          </a:p>
        </p:txBody>
      </p:sp>
      <p:sp>
        <p:nvSpPr>
          <p:cNvPr id="91" name="Google Shape;91;p1"/>
          <p:cNvSpPr txBox="1"/>
          <p:nvPr>
            <p:ph idx="1" type="subTitle"/>
          </p:nvPr>
        </p:nvSpPr>
        <p:spPr>
          <a:xfrm>
            <a:off x="1100051" y="4072043"/>
            <a:ext cx="10058400" cy="1282707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</a:pPr>
            <a:r>
              <a:rPr b="1" lang="en-US">
                <a:solidFill>
                  <a:srgbClr val="FFFFFF"/>
                </a:solidFill>
              </a:rPr>
              <a:t>Vincent Techo &amp; Jacob Apia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</a:pPr>
            <a:r>
              <a:rPr b="1" lang="en-US">
                <a:solidFill>
                  <a:srgbClr val="FFFFFF"/>
                </a:solidFill>
              </a:rPr>
              <a:t>7/26/2023</a:t>
            </a:r>
            <a:endParaRPr/>
          </a:p>
        </p:txBody>
      </p:sp>
      <p:sp>
        <p:nvSpPr>
          <p:cNvPr id="92" name="Google Shape;92;p1"/>
          <p:cNvSpPr txBox="1"/>
          <p:nvPr>
            <p:ph idx="4294967295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FFFFFF"/>
                </a:solidFill>
              </a:rPr>
              <a:t>‹#›</a:t>
            </a:fld>
            <a:endParaRPr>
              <a:solidFill>
                <a:srgbClr val="FFFFFF"/>
              </a:solidFill>
            </a:endParaRPr>
          </a:p>
        </p:txBody>
      </p:sp>
      <p:sp>
        <p:nvSpPr>
          <p:cNvPr id="93" name="Google Shape;93;p1"/>
          <p:cNvSpPr txBox="1"/>
          <p:nvPr/>
        </p:nvSpPr>
        <p:spPr>
          <a:xfrm>
            <a:off x="10268174" y="182562"/>
            <a:ext cx="1344706" cy="42524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2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9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9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0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Google Shape;199;p10"/>
          <p:cNvSpPr txBox="1"/>
          <p:nvPr>
            <p:ph type="title"/>
          </p:nvPr>
        </p:nvSpPr>
        <p:spPr>
          <a:xfrm>
            <a:off x="638881" y="457200"/>
            <a:ext cx="10909640" cy="13686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Calibri"/>
              <a:buNone/>
            </a:pPr>
            <a:r>
              <a:rPr lang="en-US" sz="6600">
                <a:solidFill>
                  <a:schemeClr val="dk1"/>
                </a:solidFill>
              </a:rPr>
              <a:t>Time Series Modeling</a:t>
            </a:r>
            <a:br>
              <a:rPr lang="en-US" sz="6600">
                <a:solidFill>
                  <a:schemeClr val="dk1"/>
                </a:solidFill>
              </a:rPr>
            </a:br>
            <a:r>
              <a:rPr lang="en-US" sz="2400">
                <a:solidFill>
                  <a:schemeClr val="dk1"/>
                </a:solidFill>
              </a:rPr>
              <a:t>Trend, Seasonality, Residuals split</a:t>
            </a:r>
            <a:endParaRPr sz="6600">
              <a:solidFill>
                <a:schemeClr val="dk1"/>
              </a:solidFill>
            </a:endParaRPr>
          </a:p>
        </p:txBody>
      </p:sp>
      <p:sp>
        <p:nvSpPr>
          <p:cNvPr id="200" name="Google Shape;200;p10"/>
          <p:cNvSpPr/>
          <p:nvPr/>
        </p:nvSpPr>
        <p:spPr>
          <a:xfrm>
            <a:off x="4450080" y="1850683"/>
            <a:ext cx="3291840" cy="18288"/>
          </a:xfrm>
          <a:custGeom>
            <a:rect b="b" l="l" r="r" t="t"/>
            <a:pathLst>
              <a:path extrusionOk="0" fill="none" h="18288" w="329184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extrusionOk="0" h="18288" w="329184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cap="rnd" cmpd="sng" w="412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1" name="Google Shape;201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41925" y="2642616"/>
            <a:ext cx="4370646" cy="3605784"/>
          </a:xfrm>
          <a:prstGeom prst="rect">
            <a:avLst/>
          </a:prstGeom>
          <a:noFill/>
          <a:ln cap="rnd" cmpd="sng" w="1270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sx="97000" kx="900000" rotWithShape="0" algn="br" dir="10500000" dist="95250" sy="23000">
              <a:srgbClr val="000000">
                <a:alpha val="20000"/>
              </a:srgbClr>
            </a:outerShdw>
          </a:effectLst>
        </p:spPr>
      </p:pic>
      <p:pic>
        <p:nvPicPr>
          <p:cNvPr descr="A diagram of a graph&#10;&#10;Description automatically generated" id="202" name="Google Shape;202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41714" y="2642616"/>
            <a:ext cx="4839979" cy="3605784"/>
          </a:xfrm>
          <a:prstGeom prst="rect">
            <a:avLst/>
          </a:prstGeom>
          <a:noFill/>
          <a:ln cap="rnd" cmpd="sng" w="1270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sx="97000" kx="900000" rotWithShape="0" algn="br" dir="10500000" dist="95250" sy="23000">
              <a:srgbClr val="000000">
                <a:alpha val="20000"/>
              </a:srgbClr>
            </a:outerShdw>
          </a:effectLst>
        </p:spPr>
      </p:pic>
      <p:sp>
        <p:nvSpPr>
          <p:cNvPr id="203" name="Google Shape;203;p10"/>
          <p:cNvSpPr txBox="1"/>
          <p:nvPr/>
        </p:nvSpPr>
        <p:spPr>
          <a:xfrm>
            <a:off x="10268174" y="182562"/>
            <a:ext cx="1344706" cy="42524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1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11"/>
          <p:cNvSpPr txBox="1"/>
          <p:nvPr>
            <p:ph type="title"/>
          </p:nvPr>
        </p:nvSpPr>
        <p:spPr>
          <a:xfrm>
            <a:off x="638881" y="457200"/>
            <a:ext cx="10909640" cy="13686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Calibri"/>
              <a:buNone/>
            </a:pPr>
            <a:r>
              <a:rPr lang="en-US" sz="6600">
                <a:solidFill>
                  <a:schemeClr val="dk1"/>
                </a:solidFill>
              </a:rPr>
              <a:t>Time Series Modeling</a:t>
            </a:r>
            <a:br>
              <a:rPr lang="en-US" sz="6600">
                <a:solidFill>
                  <a:schemeClr val="dk1"/>
                </a:solidFill>
              </a:rPr>
            </a:br>
            <a:r>
              <a:rPr lang="en-US" sz="2400">
                <a:solidFill>
                  <a:schemeClr val="dk1"/>
                </a:solidFill>
              </a:rPr>
              <a:t>AutoCorrelations</a:t>
            </a:r>
            <a:endParaRPr sz="6600">
              <a:solidFill>
                <a:schemeClr val="dk1"/>
              </a:solidFill>
            </a:endParaRPr>
          </a:p>
        </p:txBody>
      </p:sp>
      <p:sp>
        <p:nvSpPr>
          <p:cNvPr id="210" name="Google Shape;210;p11"/>
          <p:cNvSpPr/>
          <p:nvPr/>
        </p:nvSpPr>
        <p:spPr>
          <a:xfrm>
            <a:off x="4450080" y="1850683"/>
            <a:ext cx="3291840" cy="18288"/>
          </a:xfrm>
          <a:custGeom>
            <a:rect b="b" l="l" r="r" t="t"/>
            <a:pathLst>
              <a:path extrusionOk="0" fill="none" h="18288" w="329184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extrusionOk="0" h="18288" w="329184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cap="rnd" cmpd="sng" w="412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Google Shape;211;p11"/>
          <p:cNvSpPr txBox="1"/>
          <p:nvPr/>
        </p:nvSpPr>
        <p:spPr>
          <a:xfrm>
            <a:off x="10268174" y="182562"/>
            <a:ext cx="1344706" cy="42524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2" name="Google Shape;212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74445" y="1961092"/>
            <a:ext cx="7105660" cy="4835641"/>
          </a:xfrm>
          <a:prstGeom prst="rect">
            <a:avLst/>
          </a:prstGeom>
          <a:noFill/>
          <a:ln cap="rnd" cmpd="sng" w="1270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sx="97000" kx="900000" rotWithShape="0" algn="br" dir="10500000" dist="95250" sy="23000">
              <a:srgbClr val="000000">
                <a:alpha val="20000"/>
              </a:srgbClr>
            </a:outerShdw>
          </a:effec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2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12"/>
          <p:cNvSpPr txBox="1"/>
          <p:nvPr>
            <p:ph type="title"/>
          </p:nvPr>
        </p:nvSpPr>
        <p:spPr>
          <a:xfrm>
            <a:off x="638881" y="457200"/>
            <a:ext cx="10909640" cy="13686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Calibri"/>
              <a:buNone/>
            </a:pPr>
            <a:r>
              <a:rPr lang="en-US" sz="6600">
                <a:solidFill>
                  <a:schemeClr val="dk1"/>
                </a:solidFill>
              </a:rPr>
              <a:t>Time Series Modeling</a:t>
            </a:r>
            <a:br>
              <a:rPr lang="en-US" sz="6600">
                <a:solidFill>
                  <a:schemeClr val="dk1"/>
                </a:solidFill>
              </a:rPr>
            </a:br>
            <a:r>
              <a:rPr lang="en-US" sz="2400">
                <a:solidFill>
                  <a:schemeClr val="dk1"/>
                </a:solidFill>
              </a:rPr>
              <a:t>Stationarity check</a:t>
            </a:r>
            <a:endParaRPr sz="6600">
              <a:solidFill>
                <a:schemeClr val="dk1"/>
              </a:solidFill>
            </a:endParaRPr>
          </a:p>
        </p:txBody>
      </p:sp>
      <p:sp>
        <p:nvSpPr>
          <p:cNvPr id="219" name="Google Shape;219;p12"/>
          <p:cNvSpPr/>
          <p:nvPr/>
        </p:nvSpPr>
        <p:spPr>
          <a:xfrm>
            <a:off x="4450080" y="1850683"/>
            <a:ext cx="3291840" cy="18288"/>
          </a:xfrm>
          <a:custGeom>
            <a:rect b="b" l="l" r="r" t="t"/>
            <a:pathLst>
              <a:path extrusionOk="0" fill="none" h="18288" w="329184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extrusionOk="0" h="18288" w="329184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cap="rnd" cmpd="sng" w="412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" name="Google Shape;220;p12"/>
          <p:cNvSpPr txBox="1"/>
          <p:nvPr/>
        </p:nvSpPr>
        <p:spPr>
          <a:xfrm>
            <a:off x="10268174" y="182562"/>
            <a:ext cx="1344706" cy="42524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1" name="Google Shape;221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68452" y="1990133"/>
            <a:ext cx="5172075" cy="4286250"/>
          </a:xfrm>
          <a:prstGeom prst="rect">
            <a:avLst/>
          </a:prstGeom>
          <a:noFill/>
          <a:ln cap="rnd" cmpd="sng" w="1270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sx="97000" kx="900000" rotWithShape="0" algn="br" dir="10500000" dist="95250" sy="23000">
              <a:srgbClr val="000000">
                <a:alpha val="20000"/>
              </a:srgbClr>
            </a:outerShdw>
          </a:effectLst>
        </p:spPr>
      </p:pic>
      <p:sp>
        <p:nvSpPr>
          <p:cNvPr id="222" name="Google Shape;222;p12"/>
          <p:cNvSpPr txBox="1"/>
          <p:nvPr>
            <p:ph idx="1" type="body"/>
          </p:nvPr>
        </p:nvSpPr>
        <p:spPr>
          <a:xfrm>
            <a:off x="371093" y="2718054"/>
            <a:ext cx="4961959" cy="36452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Test Statistic  -9.235436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P-value: 1.635305e-15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3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13"/>
          <p:cNvSpPr txBox="1"/>
          <p:nvPr>
            <p:ph type="title"/>
          </p:nvPr>
        </p:nvSpPr>
        <p:spPr>
          <a:xfrm>
            <a:off x="638881" y="457200"/>
            <a:ext cx="10909640" cy="13686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Calibri"/>
              <a:buNone/>
            </a:pPr>
            <a:r>
              <a:rPr lang="en-US" sz="6600">
                <a:solidFill>
                  <a:schemeClr val="dk1"/>
                </a:solidFill>
              </a:rPr>
              <a:t>Time Series Modeling</a:t>
            </a:r>
            <a:br>
              <a:rPr lang="en-US" sz="6600">
                <a:solidFill>
                  <a:schemeClr val="dk1"/>
                </a:solidFill>
              </a:rPr>
            </a:br>
            <a:r>
              <a:rPr lang="en-US" sz="2400">
                <a:solidFill>
                  <a:schemeClr val="dk1"/>
                </a:solidFill>
              </a:rPr>
              <a:t>ARIMA Forecast: Train set</a:t>
            </a:r>
            <a:endParaRPr sz="6600">
              <a:solidFill>
                <a:schemeClr val="dk1"/>
              </a:solidFill>
            </a:endParaRPr>
          </a:p>
        </p:txBody>
      </p:sp>
      <p:sp>
        <p:nvSpPr>
          <p:cNvPr id="229" name="Google Shape;229;p13"/>
          <p:cNvSpPr/>
          <p:nvPr/>
        </p:nvSpPr>
        <p:spPr>
          <a:xfrm>
            <a:off x="4450080" y="1850683"/>
            <a:ext cx="3291840" cy="18288"/>
          </a:xfrm>
          <a:custGeom>
            <a:rect b="b" l="l" r="r" t="t"/>
            <a:pathLst>
              <a:path extrusionOk="0" fill="none" h="18288" w="329184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extrusionOk="0" h="18288" w="329184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cap="rnd" cmpd="sng" w="412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p13"/>
          <p:cNvSpPr txBox="1"/>
          <p:nvPr/>
        </p:nvSpPr>
        <p:spPr>
          <a:xfrm>
            <a:off x="10268174" y="182562"/>
            <a:ext cx="1344706" cy="42524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Google Shape;231;p13"/>
          <p:cNvSpPr txBox="1"/>
          <p:nvPr>
            <p:ph idx="1" type="body"/>
          </p:nvPr>
        </p:nvSpPr>
        <p:spPr>
          <a:xfrm>
            <a:off x="1411294" y="1825814"/>
            <a:ext cx="4961959" cy="36452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/>
              <a:t>RMSE: 5.0096</a:t>
            </a:r>
            <a:endParaRPr/>
          </a:p>
        </p:txBody>
      </p:sp>
      <p:pic>
        <p:nvPicPr>
          <p:cNvPr id="232" name="Google Shape;232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17300" y="1954710"/>
            <a:ext cx="6016355" cy="4501367"/>
          </a:xfrm>
          <a:prstGeom prst="rect">
            <a:avLst/>
          </a:prstGeom>
          <a:noFill/>
          <a:ln cap="rnd" cmpd="sng" w="1270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sx="97000" kx="900000" rotWithShape="0" algn="br" dir="10500000" dist="95250" sy="23000">
              <a:srgbClr val="000000">
                <a:alpha val="20000"/>
              </a:srgbClr>
            </a:outerShdw>
          </a:effec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4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" name="Google Shape;239;p14"/>
          <p:cNvSpPr txBox="1"/>
          <p:nvPr>
            <p:ph type="title"/>
          </p:nvPr>
        </p:nvSpPr>
        <p:spPr>
          <a:xfrm>
            <a:off x="638881" y="457200"/>
            <a:ext cx="10909640" cy="13686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Calibri"/>
              <a:buNone/>
            </a:pPr>
            <a:r>
              <a:rPr lang="en-US" sz="6600">
                <a:solidFill>
                  <a:schemeClr val="dk1"/>
                </a:solidFill>
              </a:rPr>
              <a:t>Time Series Modeling</a:t>
            </a:r>
            <a:br>
              <a:rPr lang="en-US" sz="6600">
                <a:solidFill>
                  <a:schemeClr val="dk1"/>
                </a:solidFill>
              </a:rPr>
            </a:br>
            <a:r>
              <a:rPr lang="en-US" sz="2400">
                <a:solidFill>
                  <a:schemeClr val="dk1"/>
                </a:solidFill>
              </a:rPr>
              <a:t>ARIMA Forecast: Test set</a:t>
            </a:r>
            <a:endParaRPr sz="6600">
              <a:solidFill>
                <a:schemeClr val="dk1"/>
              </a:solidFill>
            </a:endParaRPr>
          </a:p>
        </p:txBody>
      </p:sp>
      <p:sp>
        <p:nvSpPr>
          <p:cNvPr id="240" name="Google Shape;240;p14"/>
          <p:cNvSpPr/>
          <p:nvPr/>
        </p:nvSpPr>
        <p:spPr>
          <a:xfrm>
            <a:off x="4450080" y="1850683"/>
            <a:ext cx="3291840" cy="18288"/>
          </a:xfrm>
          <a:custGeom>
            <a:rect b="b" l="l" r="r" t="t"/>
            <a:pathLst>
              <a:path extrusionOk="0" fill="none" h="18288" w="329184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extrusionOk="0" h="18288" w="329184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cap="rnd" cmpd="sng" w="412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" name="Google Shape;241;p14"/>
          <p:cNvSpPr txBox="1"/>
          <p:nvPr/>
        </p:nvSpPr>
        <p:spPr>
          <a:xfrm>
            <a:off x="10268174" y="182562"/>
            <a:ext cx="1344706" cy="42524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" name="Google Shape;242;p14"/>
          <p:cNvSpPr txBox="1"/>
          <p:nvPr>
            <p:ph idx="1" type="body"/>
          </p:nvPr>
        </p:nvSpPr>
        <p:spPr>
          <a:xfrm>
            <a:off x="371093" y="2718054"/>
            <a:ext cx="4961959" cy="36452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/>
              <a:t>RMSE: RMSE: 3.36405</a:t>
            </a:r>
            <a:endParaRPr/>
          </a:p>
        </p:txBody>
      </p:sp>
      <p:pic>
        <p:nvPicPr>
          <p:cNvPr id="243" name="Google Shape;243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35394" y="2143799"/>
            <a:ext cx="6061953" cy="46106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5DBE5"/>
              </a:buClr>
              <a:buSzPts val="4400"/>
              <a:buFont typeface="Calibri"/>
              <a:buNone/>
            </a:pPr>
            <a:r>
              <a:rPr lang="en-US"/>
              <a:t>Results</a:t>
            </a:r>
            <a:endParaRPr/>
          </a:p>
        </p:txBody>
      </p:sp>
      <p:sp>
        <p:nvSpPr>
          <p:cNvPr id="249" name="Google Shape;249;p1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1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5DBE5"/>
              </a:buClr>
              <a:buSzPts val="4400"/>
              <a:buFont typeface="Calibri"/>
              <a:buNone/>
            </a:pPr>
            <a:r>
              <a:rPr lang="en-US"/>
              <a:t>Summary</a:t>
            </a:r>
            <a:endParaRPr/>
          </a:p>
        </p:txBody>
      </p:sp>
      <p:sp>
        <p:nvSpPr>
          <p:cNvPr id="255" name="Google Shape;255;p16"/>
          <p:cNvSpPr txBox="1"/>
          <p:nvPr>
            <p:ph idx="1" type="body"/>
          </p:nvPr>
        </p:nvSpPr>
        <p:spPr>
          <a:xfrm>
            <a:off x="664502" y="1578902"/>
            <a:ext cx="10689298" cy="45980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1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In this project we have successfully…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8D8D8"/>
              </a:buClr>
              <a:buSzPct val="100000"/>
              <a:buChar char="•"/>
            </a:pPr>
            <a:r>
              <a:rPr lang="en-US">
                <a:solidFill>
                  <a:srgbClr val="D8D8D8"/>
                </a:solidFill>
              </a:rPr>
              <a:t>Utilized </a:t>
            </a:r>
            <a:r>
              <a:rPr b="1" lang="en-US">
                <a:solidFill>
                  <a:srgbClr val="D8D8D8"/>
                </a:solidFill>
              </a:rPr>
              <a:t>OpenCV</a:t>
            </a:r>
            <a:r>
              <a:rPr lang="en-US">
                <a:solidFill>
                  <a:srgbClr val="D8D8D8"/>
                </a:solidFill>
              </a:rPr>
              <a:t> and</a:t>
            </a:r>
            <a:r>
              <a:rPr b="1" lang="en-US">
                <a:solidFill>
                  <a:srgbClr val="D8D8D8"/>
                </a:solidFill>
              </a:rPr>
              <a:t> EasyOCR </a:t>
            </a:r>
            <a:r>
              <a:rPr lang="en-US">
                <a:solidFill>
                  <a:srgbClr val="D8D8D8"/>
                </a:solidFill>
              </a:rPr>
              <a:t>libraries to </a:t>
            </a:r>
            <a:r>
              <a:rPr b="1" lang="en-US">
                <a:solidFill>
                  <a:srgbClr val="D8D8D8"/>
                </a:solidFill>
              </a:rPr>
              <a:t>extract datetime </a:t>
            </a:r>
            <a:r>
              <a:rPr lang="en-US">
                <a:solidFill>
                  <a:srgbClr val="D8D8D8"/>
                </a:solidFill>
              </a:rPr>
              <a:t>and </a:t>
            </a:r>
            <a:r>
              <a:rPr b="1" lang="en-US">
                <a:solidFill>
                  <a:srgbClr val="D8D8D8"/>
                </a:solidFill>
              </a:rPr>
              <a:t>count of cars </a:t>
            </a:r>
            <a:r>
              <a:rPr lang="en-US">
                <a:solidFill>
                  <a:srgbClr val="D8D8D8"/>
                </a:solidFill>
              </a:rPr>
              <a:t>from a picture dataset.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8D8D8"/>
              </a:buClr>
              <a:buSzPct val="100000"/>
              <a:buChar char="•"/>
            </a:pPr>
            <a:r>
              <a:rPr lang="en-US">
                <a:solidFill>
                  <a:srgbClr val="D8D8D8"/>
                </a:solidFill>
              </a:rPr>
              <a:t>Preprocessed the extracted data to handle inaccurately extracted values and convert datetime information into a suitable format for time series analysis.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8D8D8"/>
              </a:buClr>
              <a:buSzPct val="100000"/>
              <a:buChar char="•"/>
            </a:pPr>
            <a:r>
              <a:rPr b="1" lang="en-US">
                <a:solidFill>
                  <a:srgbClr val="D8D8D8"/>
                </a:solidFill>
              </a:rPr>
              <a:t>Trained an ARIMA model </a:t>
            </a:r>
            <a:r>
              <a:rPr lang="en-US">
                <a:solidFill>
                  <a:srgbClr val="D8D8D8"/>
                </a:solidFill>
              </a:rPr>
              <a:t>to forecast the number of cars passing a road based on historical data.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8D8D8"/>
              </a:buClr>
              <a:buSzPct val="100000"/>
              <a:buChar char="•"/>
            </a:pPr>
            <a:r>
              <a:rPr lang="en-US">
                <a:solidFill>
                  <a:srgbClr val="D8D8D8"/>
                </a:solidFill>
              </a:rPr>
              <a:t>Evaluated the ARIMA model's performance using the </a:t>
            </a:r>
            <a:r>
              <a:rPr b="1" lang="en-US">
                <a:solidFill>
                  <a:srgbClr val="D8D8D8"/>
                </a:solidFill>
              </a:rPr>
              <a:t>RMSE metric </a:t>
            </a:r>
            <a:r>
              <a:rPr lang="en-US">
                <a:solidFill>
                  <a:srgbClr val="D8D8D8"/>
                </a:solidFill>
              </a:rPr>
              <a:t>to ensure accuracy.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8D8D8"/>
              </a:buClr>
              <a:buSzPct val="100000"/>
              <a:buChar char="•"/>
            </a:pPr>
            <a:r>
              <a:rPr lang="en-US">
                <a:solidFill>
                  <a:srgbClr val="D8D8D8"/>
                </a:solidFill>
              </a:rPr>
              <a:t>Used the trained ARIMA model to </a:t>
            </a:r>
            <a:r>
              <a:rPr b="1" lang="en-US">
                <a:solidFill>
                  <a:srgbClr val="D8D8D8"/>
                </a:solidFill>
              </a:rPr>
              <a:t>make predictions </a:t>
            </a:r>
            <a:r>
              <a:rPr lang="en-US">
                <a:solidFill>
                  <a:srgbClr val="D8D8D8"/>
                </a:solidFill>
              </a:rPr>
              <a:t>for the number of cars passing the road in the</a:t>
            </a:r>
            <a:r>
              <a:rPr b="1" lang="en-US">
                <a:solidFill>
                  <a:srgbClr val="D8D8D8"/>
                </a:solidFill>
              </a:rPr>
              <a:t> next 24 hours</a:t>
            </a:r>
            <a:r>
              <a:rPr lang="en-US">
                <a:solidFill>
                  <a:srgbClr val="D8D8D8"/>
                </a:solidFill>
              </a:rPr>
              <a:t>.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5DBE5"/>
              </a:buClr>
              <a:buSzPts val="4400"/>
              <a:buFont typeface="Calibri"/>
              <a:buNone/>
            </a:pPr>
            <a:r>
              <a:rPr lang="en-US"/>
              <a:t>Conclusion</a:t>
            </a:r>
            <a:endParaRPr/>
          </a:p>
        </p:txBody>
      </p:sp>
      <p:sp>
        <p:nvSpPr>
          <p:cNvPr id="261" name="Google Shape;261;p17"/>
          <p:cNvSpPr txBox="1"/>
          <p:nvPr>
            <p:ph idx="1" type="body"/>
          </p:nvPr>
        </p:nvSpPr>
        <p:spPr>
          <a:xfrm>
            <a:off x="664502" y="1578902"/>
            <a:ext cx="10689298" cy="45980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800"/>
              <a:buChar char="•"/>
            </a:pPr>
            <a:r>
              <a:rPr lang="en-US">
                <a:solidFill>
                  <a:srgbClr val="D8D8D8"/>
                </a:solidFill>
              </a:rPr>
              <a:t>The combination of computer vision and time series analysis provided </a:t>
            </a:r>
            <a:r>
              <a:rPr b="1" lang="en-US">
                <a:solidFill>
                  <a:srgbClr val="D8D8D8"/>
                </a:solidFill>
              </a:rPr>
              <a:t>valuable insights for traffic management and planning</a:t>
            </a:r>
            <a:r>
              <a:rPr lang="en-US">
                <a:solidFill>
                  <a:srgbClr val="D8D8D8"/>
                </a:solidFill>
              </a:rPr>
              <a:t>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8D8D8"/>
              </a:buClr>
              <a:buSzPts val="2800"/>
              <a:buChar char="•"/>
            </a:pPr>
            <a:r>
              <a:rPr b="1" lang="en-US">
                <a:solidFill>
                  <a:srgbClr val="D8D8D8"/>
                </a:solidFill>
              </a:rPr>
              <a:t>Further optimization and fine-tuning </a:t>
            </a:r>
            <a:r>
              <a:rPr lang="en-US">
                <a:solidFill>
                  <a:srgbClr val="D8D8D8"/>
                </a:solidFill>
              </a:rPr>
              <a:t>of the model could potentially improve its accuracy and predictive power.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8D8D8"/>
              </a:buClr>
              <a:buSzPts val="2800"/>
              <a:buChar char="•"/>
            </a:pPr>
            <a:r>
              <a:rPr lang="en-US">
                <a:solidFill>
                  <a:srgbClr val="D8D8D8"/>
                </a:solidFill>
              </a:rPr>
              <a:t>The project </a:t>
            </a:r>
            <a:r>
              <a:rPr b="1" lang="en-US">
                <a:solidFill>
                  <a:srgbClr val="D8D8D8"/>
                </a:solidFill>
              </a:rPr>
              <a:t>demonstrates the effectiveness of OCR technology </a:t>
            </a:r>
            <a:r>
              <a:rPr lang="en-US">
                <a:solidFill>
                  <a:srgbClr val="D8D8D8"/>
                </a:solidFill>
              </a:rPr>
              <a:t>and generative AI in solving real-world problems.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8D8D8"/>
              </a:buClr>
              <a:buSzPts val="2800"/>
              <a:buChar char="•"/>
            </a:pPr>
            <a:r>
              <a:rPr lang="en-US">
                <a:solidFill>
                  <a:srgbClr val="D8D8D8"/>
                </a:solidFill>
              </a:rPr>
              <a:t>Time series forecasting can aid in traffic optimization and urban planning for </a:t>
            </a:r>
            <a:r>
              <a:rPr b="1" lang="en-US">
                <a:solidFill>
                  <a:srgbClr val="D8D8D8"/>
                </a:solidFill>
              </a:rPr>
              <a:t>better traffic flow and management</a:t>
            </a:r>
            <a:r>
              <a:rPr lang="en-US">
                <a:solidFill>
                  <a:srgbClr val="D8D8D8"/>
                </a:solidFill>
              </a:rPr>
              <a:t>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8D8D8"/>
              </a:buClr>
              <a:buSzPts val="2800"/>
              <a:buChar char="•"/>
            </a:pPr>
            <a:r>
              <a:rPr lang="en-US">
                <a:solidFill>
                  <a:srgbClr val="D8D8D8"/>
                </a:solidFill>
              </a:rPr>
              <a:t>The project highlights the </a:t>
            </a:r>
            <a:r>
              <a:rPr b="1" lang="en-US">
                <a:solidFill>
                  <a:srgbClr val="D8D8D8"/>
                </a:solidFill>
              </a:rPr>
              <a:t>importance of data quality </a:t>
            </a:r>
            <a:r>
              <a:rPr lang="en-US">
                <a:solidFill>
                  <a:srgbClr val="D8D8D8"/>
                </a:solidFill>
              </a:rPr>
              <a:t>and model parameters in achieving accurate predictions.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1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5DBE5"/>
              </a:buClr>
              <a:buSzPts val="4400"/>
              <a:buFont typeface="Calibri"/>
              <a:buNone/>
            </a:pPr>
            <a:r>
              <a:rPr lang="en-US"/>
              <a:t>Acknowledgements &amp; Appreciation</a:t>
            </a:r>
            <a:endParaRPr/>
          </a:p>
        </p:txBody>
      </p:sp>
      <p:sp>
        <p:nvSpPr>
          <p:cNvPr id="267" name="Google Shape;267;p18"/>
          <p:cNvSpPr txBox="1"/>
          <p:nvPr>
            <p:ph idx="1" type="body"/>
          </p:nvPr>
        </p:nvSpPr>
        <p:spPr>
          <a:xfrm>
            <a:off x="838200" y="1825625"/>
            <a:ext cx="10701042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Chandan Verma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Provided valuable insights on possible use cases and initiation point.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Osvaldo Velazquez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Critiqued data quality and gave ideas on possible data collection methods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Jaime Ruiz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Provided master guidance on project route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Understood our struggles and patiently gave us time and help when requested</a:t>
            </a:r>
            <a:endParaRPr/>
          </a:p>
          <a:p>
            <a:pPr indent="-762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6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6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6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6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6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6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6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6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6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9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Calibri"/>
              <a:buNone/>
            </a:pPr>
            <a:r>
              <a:rPr b="1" lang="en-US" sz="8000"/>
              <a:t>Thank you</a:t>
            </a:r>
            <a:br>
              <a:rPr b="1" lang="en-US" sz="8000"/>
            </a:br>
            <a:endParaRPr b="1"/>
          </a:p>
        </p:txBody>
      </p:sp>
      <p:sp>
        <p:nvSpPr>
          <p:cNvPr id="273" name="Google Shape;273;p19"/>
          <p:cNvSpPr txBox="1"/>
          <p:nvPr/>
        </p:nvSpPr>
        <p:spPr>
          <a:xfrm>
            <a:off x="8714173" y="141981"/>
            <a:ext cx="3394229" cy="4391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i="0" lang="en-US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1" i="0" sz="1800" u="none" cap="none" strike="noStrik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" name="Google Shape;274;p19"/>
          <p:cNvSpPr txBox="1"/>
          <p:nvPr>
            <p:ph idx="4294967295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75" name="Google Shape;275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7282" y="2631096"/>
            <a:ext cx="3597472" cy="28402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5DBE5"/>
              </a:buClr>
              <a:buSzPts val="4400"/>
              <a:buFont typeface="Calibri"/>
              <a:buNone/>
            </a:pPr>
            <a:r>
              <a:rPr b="1" lang="en-US">
                <a:solidFill>
                  <a:srgbClr val="D5DBE5"/>
                </a:solidFill>
              </a:rPr>
              <a:t>Content</a:t>
            </a:r>
            <a:endParaRPr/>
          </a:p>
        </p:txBody>
      </p:sp>
      <p:sp>
        <p:nvSpPr>
          <p:cNvPr id="99" name="Google Shape;99;p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</a:pPr>
            <a:r>
              <a:rPr lang="en-US" sz="3000">
                <a:latin typeface="Calibri"/>
                <a:ea typeface="Calibri"/>
                <a:cs typeface="Calibri"/>
                <a:sym typeface="Calibri"/>
              </a:rPr>
              <a:t>Introduction</a:t>
            </a:r>
            <a:endParaRPr sz="3000"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sz="3200">
                <a:latin typeface="Calibri"/>
                <a:ea typeface="Calibri"/>
                <a:cs typeface="Calibri"/>
                <a:sym typeface="Calibri"/>
              </a:rPr>
              <a:t>Goal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</a:pPr>
            <a:r>
              <a:rPr lang="en-US" sz="3000">
                <a:latin typeface="Calibri"/>
                <a:ea typeface="Calibri"/>
                <a:cs typeface="Calibri"/>
                <a:sym typeface="Calibri"/>
              </a:rPr>
              <a:t>Data Acquisition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</a:pPr>
            <a:r>
              <a:rPr lang="en-US" sz="3000">
                <a:latin typeface="Calibri"/>
                <a:ea typeface="Calibri"/>
                <a:cs typeface="Calibri"/>
                <a:sym typeface="Calibri"/>
              </a:rPr>
              <a:t>EDA</a:t>
            </a:r>
            <a:endParaRPr sz="3200"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</a:pPr>
            <a:r>
              <a:rPr lang="en-US" sz="3000">
                <a:latin typeface="Calibri"/>
                <a:ea typeface="Calibri"/>
                <a:cs typeface="Calibri"/>
                <a:sym typeface="Calibri"/>
              </a:rPr>
              <a:t>Modelling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</a:pPr>
            <a:r>
              <a:rPr lang="en-US" sz="3000">
                <a:latin typeface="Calibri"/>
                <a:ea typeface="Calibri"/>
                <a:cs typeface="Calibri"/>
                <a:sym typeface="Calibri"/>
              </a:rPr>
              <a:t>Conclusion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</a:pPr>
            <a:r>
              <a:rPr lang="en-US" sz="3000">
                <a:latin typeface="Calibri"/>
                <a:ea typeface="Calibri"/>
                <a:cs typeface="Calibri"/>
                <a:sym typeface="Calibri"/>
              </a:rPr>
              <a:t>Q&amp;As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100" name="Google Shape;100;p2"/>
          <p:cNvSpPr txBox="1"/>
          <p:nvPr>
            <p:ph idx="4294967295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3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3"/>
          <p:cNvSpPr txBox="1"/>
          <p:nvPr>
            <p:ph type="title"/>
          </p:nvPr>
        </p:nvSpPr>
        <p:spPr>
          <a:xfrm>
            <a:off x="640080" y="325369"/>
            <a:ext cx="4368602" cy="195684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5DBE5"/>
              </a:buClr>
              <a:buSzPts val="5400"/>
              <a:buFont typeface="Calibri"/>
              <a:buNone/>
            </a:pPr>
            <a:r>
              <a:rPr b="1" lang="en-US" sz="5400"/>
              <a:t>Introduction</a:t>
            </a:r>
            <a:endParaRPr/>
          </a:p>
        </p:txBody>
      </p:sp>
      <p:sp>
        <p:nvSpPr>
          <p:cNvPr id="107" name="Google Shape;107;p3"/>
          <p:cNvSpPr/>
          <p:nvPr/>
        </p:nvSpPr>
        <p:spPr>
          <a:xfrm>
            <a:off x="640080" y="2586994"/>
            <a:ext cx="3474720" cy="18288"/>
          </a:xfrm>
          <a:custGeom>
            <a:rect b="b" l="l" r="r" t="t"/>
            <a:pathLst>
              <a:path extrusionOk="0" fill="none" h="18288" w="347472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extrusionOk="0" h="18288" w="347472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cap="rnd" cmpd="sng" w="444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3"/>
          <p:cNvSpPr txBox="1"/>
          <p:nvPr>
            <p:ph idx="1" type="body"/>
          </p:nvPr>
        </p:nvSpPr>
        <p:spPr>
          <a:xfrm>
            <a:off x="640080" y="2872899"/>
            <a:ext cx="4243589" cy="33206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</a:pPr>
            <a:r>
              <a:rPr b="1" lang="en-US" sz="1700"/>
              <a:t>Our Objective</a:t>
            </a:r>
            <a:r>
              <a:rPr lang="en-US" sz="1700"/>
              <a:t>: 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</a:pPr>
            <a:r>
              <a:rPr lang="en-US" sz="1700"/>
              <a:t>to gain insights into traffic behavior and create a predictive model to forecast car counts, which can have significant implications for urban planning and traffic management.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</a:pPr>
            <a:r>
              <a:rPr b="1" lang="en-US" sz="1700"/>
              <a:t>Applications</a:t>
            </a:r>
            <a:r>
              <a:rPr lang="en-US" sz="1700"/>
              <a:t>: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</a:pPr>
            <a:r>
              <a:rPr lang="en-US" sz="1700"/>
              <a:t>Urban Planning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</a:pPr>
            <a:r>
              <a:rPr lang="en-US" sz="1700"/>
              <a:t>Traffic Management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</a:pPr>
            <a:r>
              <a:rPr lang="en-US" sz="1700"/>
              <a:t>Predictive Maintenance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</a:pPr>
            <a:r>
              <a:rPr lang="en-US" sz="1700"/>
              <a:t>Accident Prevention</a:t>
            </a:r>
            <a:endParaRPr/>
          </a:p>
        </p:txBody>
      </p:sp>
      <p:pic>
        <p:nvPicPr>
          <p:cNvPr id="109" name="Google Shape;109;p3"/>
          <p:cNvPicPr preferRelativeResize="0"/>
          <p:nvPr/>
        </p:nvPicPr>
        <p:blipFill rotWithShape="1">
          <a:blip r:embed="rId3">
            <a:alphaModFix/>
          </a:blip>
          <a:srcRect b="0" l="18330" r="24998" t="0"/>
          <a:stretch/>
        </p:blipFill>
        <p:spPr>
          <a:xfrm>
            <a:off x="5311702" y="10"/>
            <a:ext cx="6878775" cy="6857990"/>
          </a:xfrm>
          <a:custGeom>
            <a:rect b="b" l="l" r="r" t="t"/>
            <a:pathLst>
              <a:path extrusionOk="0" h="6858000" w="6878775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110" name="Google Shape;110;p3"/>
          <p:cNvSpPr txBox="1"/>
          <p:nvPr>
            <p:ph idx="4294967295" type="sldNum"/>
          </p:nvPr>
        </p:nvSpPr>
        <p:spPr>
          <a:xfrm>
            <a:off x="10439400" y="6356350"/>
            <a:ext cx="914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FFFFFF"/>
                </a:solidFill>
              </a:rPr>
              <a:t>‹#›</a:t>
            </a:fld>
            <a:endParaRPr>
              <a:solidFill>
                <a:srgbClr val="FFFFFF"/>
              </a:solidFill>
            </a:endParaRPr>
          </a:p>
        </p:txBody>
      </p:sp>
      <p:sp>
        <p:nvSpPr>
          <p:cNvPr id="111" name="Google Shape;111;p3"/>
          <p:cNvSpPr txBox="1"/>
          <p:nvPr/>
        </p:nvSpPr>
        <p:spPr>
          <a:xfrm>
            <a:off x="8714173" y="141981"/>
            <a:ext cx="3394229" cy="4391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i="0" lang="en-US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1" i="0" sz="1800" u="none" cap="none" strike="noStrik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3"/>
          <p:cNvSpPr txBox="1"/>
          <p:nvPr/>
        </p:nvSpPr>
        <p:spPr>
          <a:xfrm>
            <a:off x="10268174" y="182562"/>
            <a:ext cx="1344706" cy="42524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i="0" lang="en-US" sz="2800" u="none" cap="none" strike="noStrike">
                <a:solidFill>
                  <a:srgbClr val="833C0B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1" i="0" sz="2800" u="none" cap="none" strike="noStrike">
              <a:solidFill>
                <a:srgbClr val="833C0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4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4"/>
          <p:cNvSpPr txBox="1"/>
          <p:nvPr>
            <p:ph type="title"/>
          </p:nvPr>
        </p:nvSpPr>
        <p:spPr>
          <a:xfrm>
            <a:off x="432042" y="362536"/>
            <a:ext cx="6091571" cy="195684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5DBE5"/>
              </a:buClr>
              <a:buSzPts val="5400"/>
              <a:buFont typeface="Calibri"/>
              <a:buNone/>
            </a:pPr>
            <a:r>
              <a:rPr b="1" lang="en-US" sz="5400">
                <a:solidFill>
                  <a:srgbClr val="D5DBE5"/>
                </a:solidFill>
              </a:rPr>
              <a:t>Goal</a:t>
            </a:r>
            <a:endParaRPr b="1" sz="5400">
              <a:solidFill>
                <a:srgbClr val="D5DBE5"/>
              </a:solidFill>
            </a:endParaRPr>
          </a:p>
        </p:txBody>
      </p:sp>
      <p:sp>
        <p:nvSpPr>
          <p:cNvPr id="119" name="Google Shape;119;p4"/>
          <p:cNvSpPr/>
          <p:nvPr/>
        </p:nvSpPr>
        <p:spPr>
          <a:xfrm>
            <a:off x="640080" y="2586994"/>
            <a:ext cx="3474720" cy="18288"/>
          </a:xfrm>
          <a:custGeom>
            <a:rect b="b" l="l" r="r" t="t"/>
            <a:pathLst>
              <a:path extrusionOk="0" fill="none" h="18288" w="347472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extrusionOk="0" h="18288" w="347472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cap="rnd" cmpd="sng" w="444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0" name="Google Shape;120;p4"/>
          <p:cNvGrpSpPr/>
          <p:nvPr/>
        </p:nvGrpSpPr>
        <p:grpSpPr>
          <a:xfrm>
            <a:off x="640080" y="2873304"/>
            <a:ext cx="6486456" cy="3319856"/>
            <a:chOff x="0" y="405"/>
            <a:chExt cx="6486456" cy="3319856"/>
          </a:xfrm>
        </p:grpSpPr>
        <p:sp>
          <p:nvSpPr>
            <p:cNvPr id="121" name="Google Shape;121;p4"/>
            <p:cNvSpPr/>
            <p:nvPr/>
          </p:nvSpPr>
          <p:spPr>
            <a:xfrm>
              <a:off x="0" y="405"/>
              <a:ext cx="6486456" cy="948530"/>
            </a:xfrm>
            <a:prstGeom prst="roundRect">
              <a:avLst>
                <a:gd fmla="val 10000" name="adj"/>
              </a:avLst>
            </a:prstGeom>
            <a:solidFill>
              <a:srgbClr val="CCD3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4"/>
            <p:cNvSpPr/>
            <p:nvPr/>
          </p:nvSpPr>
          <p:spPr>
            <a:xfrm>
              <a:off x="286930" y="213824"/>
              <a:ext cx="521691" cy="521691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4"/>
            <p:cNvSpPr/>
            <p:nvPr/>
          </p:nvSpPr>
          <p:spPr>
            <a:xfrm>
              <a:off x="1095552" y="405"/>
              <a:ext cx="5390903" cy="94853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4"/>
            <p:cNvSpPr txBox="1"/>
            <p:nvPr/>
          </p:nvSpPr>
          <p:spPr>
            <a:xfrm>
              <a:off x="1095552" y="405"/>
              <a:ext cx="5390903" cy="94853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0375" lIns="100375" spcFirstLastPara="1" rIns="100375" wrap="square" tIns="1003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r>
                <a:rPr b="1" i="0" lang="en-US" sz="16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Develop a traffic prediction model for smart urban mobility using computer vision and time series analysis.</a:t>
              </a:r>
              <a:endPara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" name="Google Shape;125;p4"/>
            <p:cNvSpPr/>
            <p:nvPr/>
          </p:nvSpPr>
          <p:spPr>
            <a:xfrm>
              <a:off x="0" y="1186068"/>
              <a:ext cx="6486456" cy="948530"/>
            </a:xfrm>
            <a:prstGeom prst="roundRect">
              <a:avLst>
                <a:gd fmla="val 10000" name="adj"/>
              </a:avLst>
            </a:prstGeom>
            <a:solidFill>
              <a:srgbClr val="CCD3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4"/>
            <p:cNvSpPr/>
            <p:nvPr/>
          </p:nvSpPr>
          <p:spPr>
            <a:xfrm>
              <a:off x="286930" y="1399488"/>
              <a:ext cx="521691" cy="521691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4"/>
            <p:cNvSpPr/>
            <p:nvPr/>
          </p:nvSpPr>
          <p:spPr>
            <a:xfrm>
              <a:off x="1095552" y="1186068"/>
              <a:ext cx="5390903" cy="94853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4"/>
            <p:cNvSpPr txBox="1"/>
            <p:nvPr/>
          </p:nvSpPr>
          <p:spPr>
            <a:xfrm>
              <a:off x="1095552" y="1186068"/>
              <a:ext cx="5390903" cy="94853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0375" lIns="100375" spcFirstLastPara="1" rIns="100375" wrap="square" tIns="1003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r>
                <a:rPr b="0" i="0" lang="en-US" sz="16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Integrate real-time traffic camera feeds with historical traffic and time series data to forecast congestion and traffic patterns.</a:t>
              </a:r>
              <a:endParaRPr/>
            </a:p>
          </p:txBody>
        </p:sp>
        <p:sp>
          <p:nvSpPr>
            <p:cNvPr id="129" name="Google Shape;129;p4"/>
            <p:cNvSpPr/>
            <p:nvPr/>
          </p:nvSpPr>
          <p:spPr>
            <a:xfrm>
              <a:off x="0" y="2371731"/>
              <a:ext cx="6486456" cy="948530"/>
            </a:xfrm>
            <a:prstGeom prst="roundRect">
              <a:avLst>
                <a:gd fmla="val 10000" name="adj"/>
              </a:avLst>
            </a:prstGeom>
            <a:solidFill>
              <a:srgbClr val="CCD3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4"/>
            <p:cNvSpPr/>
            <p:nvPr/>
          </p:nvSpPr>
          <p:spPr>
            <a:xfrm>
              <a:off x="286930" y="2585151"/>
              <a:ext cx="521691" cy="521691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4"/>
            <p:cNvSpPr/>
            <p:nvPr/>
          </p:nvSpPr>
          <p:spPr>
            <a:xfrm>
              <a:off x="1095552" y="2371731"/>
              <a:ext cx="5390903" cy="94853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4"/>
            <p:cNvSpPr txBox="1"/>
            <p:nvPr/>
          </p:nvSpPr>
          <p:spPr>
            <a:xfrm>
              <a:off x="1095552" y="2371731"/>
              <a:ext cx="5390903" cy="94853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0375" lIns="100375" spcFirstLastPara="1" rIns="100375" wrap="square" tIns="1003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r>
                <a:rPr b="0" i="0" lang="en-US" sz="16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(future plans) Optimize the model's performance with advanced machine learning techniques, deploy it in real-time, and enable continuous learning for dynamic traffic conditions.</a:t>
              </a:r>
              <a:endParaRPr/>
            </a:p>
          </p:txBody>
        </p:sp>
      </p:grpSp>
      <p:pic>
        <p:nvPicPr>
          <p:cNvPr descr="Trendy float design of problem statement icon 6216406 Vector Art at Vecteezy" id="133" name="Google Shape;133;p4"/>
          <p:cNvPicPr preferRelativeResize="0"/>
          <p:nvPr/>
        </p:nvPicPr>
        <p:blipFill rotWithShape="1">
          <a:blip r:embed="rId6">
            <a:alphaModFix/>
          </a:blip>
          <a:srcRect b="22532" l="0" r="0" t="0"/>
          <a:stretch/>
        </p:blipFill>
        <p:spPr>
          <a:xfrm>
            <a:off x="7194893" y="2319377"/>
            <a:ext cx="4913509" cy="3806333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4"/>
          <p:cNvSpPr txBox="1"/>
          <p:nvPr/>
        </p:nvSpPr>
        <p:spPr>
          <a:xfrm>
            <a:off x="10268174" y="182562"/>
            <a:ext cx="1344706" cy="42524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5"/>
          <p:cNvSpPr/>
          <p:nvPr/>
        </p:nvSpPr>
        <p:spPr>
          <a:xfrm>
            <a:off x="0" y="-1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5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lt2">
              <a:alpha val="4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1" name="Google Shape;141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88952" cy="6862380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5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p5"/>
          <p:cNvSpPr/>
          <p:nvPr/>
        </p:nvSpPr>
        <p:spPr>
          <a:xfrm>
            <a:off x="536678" y="0"/>
            <a:ext cx="11145980" cy="687072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800" u="none" cap="none" strike="noStrike">
              <a:solidFill>
                <a:srgbClr val="F7CAA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p5"/>
          <p:cNvSpPr txBox="1"/>
          <p:nvPr>
            <p:ph type="title"/>
          </p:nvPr>
        </p:nvSpPr>
        <p:spPr>
          <a:xfrm>
            <a:off x="1191966" y="900622"/>
            <a:ext cx="3629555" cy="189352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5DBE5"/>
              </a:buClr>
              <a:buSzPts val="4800"/>
              <a:buFont typeface="Calibri"/>
              <a:buNone/>
            </a:pPr>
            <a:r>
              <a:rPr lang="en-US" sz="4800"/>
              <a:t>Data Acquisition</a:t>
            </a:r>
            <a:endParaRPr/>
          </a:p>
        </p:txBody>
      </p:sp>
      <p:sp>
        <p:nvSpPr>
          <p:cNvPr id="145" name="Google Shape;145;p5"/>
          <p:cNvSpPr txBox="1"/>
          <p:nvPr>
            <p:ph idx="1" type="body"/>
          </p:nvPr>
        </p:nvSpPr>
        <p:spPr>
          <a:xfrm>
            <a:off x="1191966" y="2965592"/>
            <a:ext cx="3925266" cy="30887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Images of a road intersection: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Dollard / La Verendrye—Quebec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Car Count Extraction: Open Source Computer Vision Library—(OpenCV)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DateTime Extraction: OCR technology</a:t>
            </a:r>
            <a:endParaRPr/>
          </a:p>
          <a:p>
            <a:pPr indent="-101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/>
          </a:p>
        </p:txBody>
      </p:sp>
      <p:pic>
        <p:nvPicPr>
          <p:cNvPr descr="A traffic light on a road&#10;&#10;Description automatically generated" id="146" name="Google Shape;146;p5"/>
          <p:cNvPicPr preferRelativeResize="0"/>
          <p:nvPr/>
        </p:nvPicPr>
        <p:blipFill rotWithShape="1">
          <a:blip r:embed="rId4">
            <a:alphaModFix/>
          </a:blip>
          <a:srcRect b="-3" l="5499" r="15598" t="0"/>
          <a:stretch/>
        </p:blipFill>
        <p:spPr>
          <a:xfrm>
            <a:off x="5186550" y="159350"/>
            <a:ext cx="3066182" cy="317962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traffic light on a road&#10;&#10;Description automatically generated" id="147" name="Google Shape;147;p5"/>
          <p:cNvPicPr preferRelativeResize="0"/>
          <p:nvPr/>
        </p:nvPicPr>
        <p:blipFill rotWithShape="1">
          <a:blip r:embed="rId5">
            <a:alphaModFix/>
          </a:blip>
          <a:srcRect b="-3" l="3564" r="17533" t="0"/>
          <a:stretch/>
        </p:blipFill>
        <p:spPr>
          <a:xfrm>
            <a:off x="8440808" y="171716"/>
            <a:ext cx="3066182" cy="317962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5"/>
          <p:cNvSpPr txBox="1"/>
          <p:nvPr>
            <p:ph idx="4294967295" type="sldNum"/>
          </p:nvPr>
        </p:nvSpPr>
        <p:spPr>
          <a:xfrm>
            <a:off x="11179834" y="-57684"/>
            <a:ext cx="475488" cy="4754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US" sz="2400">
                <a:solidFill>
                  <a:schemeClr val="dk1"/>
                </a:solidFill>
              </a:rPr>
              <a:t>‹#›</a:t>
            </a:fld>
            <a:endParaRPr b="1" sz="2400">
              <a:solidFill>
                <a:schemeClr val="dk1"/>
              </a:solidFill>
            </a:endParaRPr>
          </a:p>
        </p:txBody>
      </p:sp>
      <p:pic>
        <p:nvPicPr>
          <p:cNvPr descr="A traffic light on a road&#10;&#10;Description automatically generated" id="149" name="Google Shape;149;p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186550" y="3498319"/>
            <a:ext cx="6320440" cy="31879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6"/>
          <p:cNvSpPr txBox="1"/>
          <p:nvPr>
            <p:ph type="title"/>
          </p:nvPr>
        </p:nvSpPr>
        <p:spPr>
          <a:xfrm>
            <a:off x="630936" y="639520"/>
            <a:ext cx="3429000" cy="171907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5DBE5"/>
              </a:buClr>
              <a:buSzPts val="5400"/>
              <a:buFont typeface="Calibri"/>
              <a:buNone/>
            </a:pPr>
            <a:r>
              <a:rPr lang="en-US" sz="5400"/>
              <a:t>Data Description</a:t>
            </a:r>
            <a:endParaRPr/>
          </a:p>
        </p:txBody>
      </p:sp>
      <p:sp>
        <p:nvSpPr>
          <p:cNvPr id="157" name="Google Shape;157;p6"/>
          <p:cNvSpPr/>
          <p:nvPr/>
        </p:nvSpPr>
        <p:spPr>
          <a:xfrm>
            <a:off x="643278" y="2573756"/>
            <a:ext cx="3255095" cy="18288"/>
          </a:xfrm>
          <a:custGeom>
            <a:rect b="b" l="l" r="r" t="t"/>
            <a:pathLst>
              <a:path extrusionOk="0" fill="none" h="18288" w="3255095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extrusionOk="0" h="18288" w="3255095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cap="rnd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6"/>
          <p:cNvSpPr txBox="1"/>
          <p:nvPr>
            <p:ph idx="1" type="body"/>
          </p:nvPr>
        </p:nvSpPr>
        <p:spPr>
          <a:xfrm>
            <a:off x="630935" y="2807208"/>
            <a:ext cx="4192856" cy="34107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n-US" sz="2200"/>
              <a:t>2 Columns: 8784 rows (hours)</a:t>
            </a:r>
            <a:endParaRPr/>
          </a:p>
          <a:p>
            <a:pPr indent="-889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t/>
            </a:r>
            <a:endParaRPr sz="2200"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n-US" sz="2200"/>
              <a:t>Timeframe: 1 year</a:t>
            </a:r>
            <a:endParaRPr/>
          </a:p>
          <a:p>
            <a:pPr indent="-889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t/>
            </a:r>
            <a:endParaRPr sz="2200"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n-US" sz="2200"/>
              <a:t>Number of cars per hour: 10-100</a:t>
            </a:r>
            <a:endParaRPr/>
          </a:p>
          <a:p>
            <a:pPr indent="-889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t/>
            </a:r>
            <a:endParaRPr sz="2200"/>
          </a:p>
          <a:p>
            <a:pPr indent="-889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t/>
            </a:r>
            <a:endParaRPr sz="2200"/>
          </a:p>
          <a:p>
            <a:pPr indent="-889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t/>
            </a:r>
            <a:endParaRPr sz="2200"/>
          </a:p>
          <a:p>
            <a:pPr indent="-889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t/>
            </a:r>
            <a:endParaRPr sz="2200"/>
          </a:p>
          <a:p>
            <a:pPr indent="-889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t/>
            </a:r>
            <a:endParaRPr sz="2200"/>
          </a:p>
        </p:txBody>
      </p:sp>
      <p:pic>
        <p:nvPicPr>
          <p:cNvPr id="159" name="Google Shape;159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54889" y="1162781"/>
            <a:ext cx="6903720" cy="5195048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6"/>
          <p:cNvSpPr txBox="1"/>
          <p:nvPr/>
        </p:nvSpPr>
        <p:spPr>
          <a:xfrm>
            <a:off x="10268174" y="182562"/>
            <a:ext cx="1344706" cy="42524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7"/>
          <p:cNvSpPr txBox="1"/>
          <p:nvPr>
            <p:ph type="title"/>
          </p:nvPr>
        </p:nvSpPr>
        <p:spPr>
          <a:xfrm>
            <a:off x="630936" y="639520"/>
            <a:ext cx="3429000" cy="171907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5DBE5"/>
              </a:buClr>
              <a:buSzPts val="5400"/>
              <a:buFont typeface="Calibri"/>
              <a:buNone/>
            </a:pPr>
            <a:r>
              <a:rPr lang="en-US" sz="5400"/>
              <a:t>Data Description</a:t>
            </a:r>
            <a:endParaRPr/>
          </a:p>
        </p:txBody>
      </p:sp>
      <p:sp>
        <p:nvSpPr>
          <p:cNvPr id="168" name="Google Shape;168;p7"/>
          <p:cNvSpPr/>
          <p:nvPr/>
        </p:nvSpPr>
        <p:spPr>
          <a:xfrm>
            <a:off x="643278" y="2573756"/>
            <a:ext cx="3255095" cy="18288"/>
          </a:xfrm>
          <a:custGeom>
            <a:rect b="b" l="l" r="r" t="t"/>
            <a:pathLst>
              <a:path extrusionOk="0" fill="none" h="18288" w="3255095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extrusionOk="0" h="18288" w="3255095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cap="rnd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7"/>
          <p:cNvSpPr txBox="1"/>
          <p:nvPr>
            <p:ph idx="1" type="body"/>
          </p:nvPr>
        </p:nvSpPr>
        <p:spPr>
          <a:xfrm>
            <a:off x="630935" y="2807208"/>
            <a:ext cx="3861551" cy="34107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n-US" sz="2200"/>
              <a:t>Distribution of number of vehicles per hour.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n-US" sz="2200"/>
              <a:t>Median vehicle count: 30-40</a:t>
            </a:r>
            <a:endParaRPr/>
          </a:p>
          <a:p>
            <a:pPr indent="-889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t/>
            </a:r>
            <a:endParaRPr sz="2200"/>
          </a:p>
          <a:p>
            <a:pPr indent="-889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t/>
            </a:r>
            <a:endParaRPr sz="2200"/>
          </a:p>
          <a:p>
            <a:pPr indent="-889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t/>
            </a:r>
            <a:endParaRPr sz="2200"/>
          </a:p>
          <a:p>
            <a:pPr indent="-889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t/>
            </a:r>
            <a:endParaRPr sz="2200"/>
          </a:p>
          <a:p>
            <a:pPr indent="-889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t/>
            </a:r>
            <a:endParaRPr sz="2200"/>
          </a:p>
          <a:p>
            <a:pPr indent="-889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t/>
            </a:r>
            <a:endParaRPr sz="2200"/>
          </a:p>
        </p:txBody>
      </p:sp>
      <p:sp>
        <p:nvSpPr>
          <p:cNvPr id="170" name="Google Shape;170;p7"/>
          <p:cNvSpPr txBox="1"/>
          <p:nvPr/>
        </p:nvSpPr>
        <p:spPr>
          <a:xfrm>
            <a:off x="10268174" y="182562"/>
            <a:ext cx="1344706" cy="42524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1" name="Google Shape;171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94361" y="1076617"/>
            <a:ext cx="7236043" cy="56208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8"/>
          <p:cNvSpPr txBox="1"/>
          <p:nvPr>
            <p:ph type="title"/>
          </p:nvPr>
        </p:nvSpPr>
        <p:spPr>
          <a:xfrm>
            <a:off x="630936" y="639520"/>
            <a:ext cx="3429000" cy="171907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5DBE5"/>
              </a:buClr>
              <a:buSzPts val="5400"/>
              <a:buFont typeface="Calibri"/>
              <a:buNone/>
            </a:pPr>
            <a:r>
              <a:rPr lang="en-US" sz="5400"/>
              <a:t>Data Description</a:t>
            </a:r>
            <a:endParaRPr/>
          </a:p>
        </p:txBody>
      </p:sp>
      <p:sp>
        <p:nvSpPr>
          <p:cNvPr id="178" name="Google Shape;178;p8"/>
          <p:cNvSpPr/>
          <p:nvPr/>
        </p:nvSpPr>
        <p:spPr>
          <a:xfrm>
            <a:off x="643278" y="2573756"/>
            <a:ext cx="3255095" cy="18288"/>
          </a:xfrm>
          <a:custGeom>
            <a:rect b="b" l="l" r="r" t="t"/>
            <a:pathLst>
              <a:path extrusionOk="0" fill="none" h="18288" w="3255095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extrusionOk="0" h="18288" w="3255095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cap="rnd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p8"/>
          <p:cNvSpPr txBox="1"/>
          <p:nvPr>
            <p:ph idx="1" type="body"/>
          </p:nvPr>
        </p:nvSpPr>
        <p:spPr>
          <a:xfrm>
            <a:off x="630936" y="2807208"/>
            <a:ext cx="3429000" cy="34107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n-US" sz="2200"/>
              <a:t>On average fewer vehicles drive through the road on weekends than they do on weekdays.</a:t>
            </a:r>
            <a:endParaRPr/>
          </a:p>
          <a:p>
            <a:pPr indent="-889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t/>
            </a:r>
            <a:endParaRPr sz="2200"/>
          </a:p>
          <a:p>
            <a:pPr indent="-889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t/>
            </a:r>
            <a:endParaRPr sz="2200"/>
          </a:p>
          <a:p>
            <a:pPr indent="-889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t/>
            </a:r>
            <a:endParaRPr sz="2200"/>
          </a:p>
          <a:p>
            <a:pPr indent="-889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t/>
            </a:r>
            <a:endParaRPr sz="2200"/>
          </a:p>
          <a:p>
            <a:pPr indent="-889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t/>
            </a:r>
            <a:endParaRPr sz="2200"/>
          </a:p>
          <a:p>
            <a:pPr indent="-889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t/>
            </a:r>
            <a:endParaRPr sz="2200"/>
          </a:p>
        </p:txBody>
      </p:sp>
      <p:pic>
        <p:nvPicPr>
          <p:cNvPr id="180" name="Google Shape;180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25073" y="640080"/>
            <a:ext cx="6562165" cy="5577840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8"/>
          <p:cNvSpPr txBox="1"/>
          <p:nvPr/>
        </p:nvSpPr>
        <p:spPr>
          <a:xfrm>
            <a:off x="10268174" y="182562"/>
            <a:ext cx="1344706" cy="42524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7" name="Google Shape;187;p9"/>
          <p:cNvPicPr preferRelativeResize="0"/>
          <p:nvPr/>
        </p:nvPicPr>
        <p:blipFill rotWithShape="1">
          <a:blip r:embed="rId3">
            <a:alphaModFix/>
          </a:blip>
          <a:srcRect b="-1" l="12504" r="28573" t="8597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9"/>
          <p:cNvSpPr/>
          <p:nvPr/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9000">
                <a:srgbClr val="FFFFFF">
                  <a:alpha val="37647"/>
                </a:srgbClr>
              </a:gs>
              <a:gs pos="35000">
                <a:srgbClr val="FFFFFF">
                  <a:alpha val="77647"/>
                </a:srgbClr>
              </a:gs>
              <a:gs pos="58000">
                <a:schemeClr val="lt1"/>
              </a:gs>
              <a:gs pos="100000">
                <a:schemeClr val="lt1"/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Google Shape;189;p9"/>
          <p:cNvSpPr txBox="1"/>
          <p:nvPr>
            <p:ph type="title"/>
          </p:nvPr>
        </p:nvSpPr>
        <p:spPr>
          <a:xfrm>
            <a:off x="371094" y="1161288"/>
            <a:ext cx="3438144" cy="11247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5DBE5"/>
              </a:buClr>
              <a:buSzPts val="2800"/>
              <a:buFont typeface="Calibri"/>
              <a:buNone/>
            </a:pPr>
            <a:r>
              <a:rPr lang="en-US" sz="2800"/>
              <a:t>Computer Vision Modeling</a:t>
            </a:r>
            <a:endParaRPr/>
          </a:p>
        </p:txBody>
      </p:sp>
      <p:sp>
        <p:nvSpPr>
          <p:cNvPr id="190" name="Google Shape;190;p9"/>
          <p:cNvSpPr/>
          <p:nvPr/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9"/>
          <p:cNvSpPr/>
          <p:nvPr/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rgbClr val="D5D5D5"/>
          </a:solidFill>
          <a:ln cap="flat" cmpd="sng" w="9525">
            <a:solidFill>
              <a:srgbClr val="D5D5D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9"/>
          <p:cNvSpPr txBox="1"/>
          <p:nvPr>
            <p:ph idx="1" type="body"/>
          </p:nvPr>
        </p:nvSpPr>
        <p:spPr>
          <a:xfrm>
            <a:off x="371094" y="2718054"/>
            <a:ext cx="4019162" cy="36452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Car Count Extraction: OpenCV (cv2) 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Object detection Algorithm: YOLOv3.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DateTime Extraction:        OCR technology</a:t>
            </a:r>
            <a:endParaRPr/>
          </a:p>
          <a:p>
            <a:pPr indent="-762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</p:txBody>
      </p:sp>
      <p:sp>
        <p:nvSpPr>
          <p:cNvPr id="193" name="Google Shape;193;p9"/>
          <p:cNvSpPr txBox="1"/>
          <p:nvPr/>
        </p:nvSpPr>
        <p:spPr>
          <a:xfrm>
            <a:off x="10268174" y="182562"/>
            <a:ext cx="1344706" cy="42524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2400" u="none" cap="none" strike="noStrike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2023-06-24T20:39:09Z</dcterms:created>
  <dc:creator>TECHO</dc:creator>
</cp:coreProperties>
</file>